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68" r:id="rId3"/>
    <p:sldId id="259" r:id="rId4"/>
    <p:sldId id="257" r:id="rId5"/>
    <p:sldId id="261" r:id="rId6"/>
    <p:sldId id="258" r:id="rId7"/>
    <p:sldId id="260" r:id="rId8"/>
    <p:sldId id="265" r:id="rId9"/>
    <p:sldId id="269" r:id="rId10"/>
    <p:sldId id="263" r:id="rId11"/>
    <p:sldId id="264" r:id="rId12"/>
    <p:sldId id="262" r:id="rId13"/>
    <p:sldId id="270" r:id="rId14"/>
    <p:sldId id="266" r:id="rId15"/>
    <p:sldId id="267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C32C2-F244-2514-81EF-A93A071C38F1}" v="986" dt="2025-10-16T22:05:55.772"/>
    <p1510:client id="{78F9A5D2-23B2-A15D-86EB-4DEB51C2344A}" v="41" dt="2025-10-16T21:34:20.779"/>
    <p1510:client id="{B3A142EF-D84D-9731-61BB-46A407864DBB}" v="1125" dt="2025-10-16T22:48:12.356"/>
    <p1510:client id="{C458ED6B-8E34-1141-9665-065219796119}" v="654" dt="2025-10-16T21:28:45.798"/>
    <p1510:client id="{E6A3D59F-666B-B477-069C-EA44E2BB17AE}" v="4" dt="2025-10-16T21:03:26.557"/>
    <p1510:client id="{FB455E2C-ADEB-520F-6695-C48D43C1244A}" v="6" dt="2025-10-16T22:46:46.0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9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1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2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7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0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8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7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3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7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4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14" r:id="rId6"/>
    <p:sldLayoutId id="2147483710" r:id="rId7"/>
    <p:sldLayoutId id="2147483711" r:id="rId8"/>
    <p:sldLayoutId id="2147483712" r:id="rId9"/>
    <p:sldLayoutId id="2147483713" r:id="rId10"/>
    <p:sldLayoutId id="214748371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ucid.app/lucidchart/e7a7a668-a8bb-4a19-bf6a-86c79e1772df/edit?viewport_loc=-3334%2C-1277%2C5848%2C3019%2C0_0&amp;invitationId=inv_2228216d-75b7-4698-aba6-afe93a8a9f0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E73AF435-44C8-C44B-9352-ACFA393E2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1208" y="978407"/>
            <a:ext cx="4358503" cy="313794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200">
                <a:latin typeface="Arial"/>
                <a:cs typeface="Arial"/>
              </a:rPr>
              <a:t>Threat Modelling to Assess Risk in an IoT System</a:t>
            </a:r>
            <a:endParaRPr lang="en-US" sz="4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208" y="4469641"/>
            <a:ext cx="4307405" cy="1376976"/>
          </a:xfrm>
        </p:spPr>
        <p:txBody>
          <a:bodyPr anchor="b">
            <a:normAutofit/>
          </a:bodyPr>
          <a:lstStyle/>
          <a:p>
            <a:r>
              <a:rPr lang="en-GB"/>
              <a:t>Nathan, Shea, Alex, and Anthony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88058DF-7580-C88F-23F0-42941230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95" y="508090"/>
            <a:ext cx="4288568" cy="149279"/>
          </a:xfrm>
          <a:custGeom>
            <a:avLst/>
            <a:gdLst>
              <a:gd name="connsiteX0" fmla="*/ 0 w 6117427"/>
              <a:gd name="connsiteY0" fmla="*/ 0 h 149279"/>
              <a:gd name="connsiteX1" fmla="*/ 6117427 w 6117427"/>
              <a:gd name="connsiteY1" fmla="*/ 0 h 149279"/>
              <a:gd name="connsiteX2" fmla="*/ 6117427 w 6117427"/>
              <a:gd name="connsiteY2" fmla="*/ 149279 h 149279"/>
              <a:gd name="connsiteX3" fmla="*/ 0 w 611742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7427" h="149279">
                <a:moveTo>
                  <a:pt x="0" y="0"/>
                </a:moveTo>
                <a:lnTo>
                  <a:pt x="6117427" y="0"/>
                </a:lnTo>
                <a:lnTo>
                  <a:pt x="611742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3F82943-4565-9E0E-E9DB-5B7B417E6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208" y="6207749"/>
            <a:ext cx="4307405" cy="45720"/>
          </a:xfrm>
          <a:custGeom>
            <a:avLst/>
            <a:gdLst>
              <a:gd name="connsiteX0" fmla="*/ 0 w 6144298"/>
              <a:gd name="connsiteY0" fmla="*/ 0 h 45720"/>
              <a:gd name="connsiteX1" fmla="*/ 5021183 w 6144298"/>
              <a:gd name="connsiteY1" fmla="*/ 0 h 45720"/>
              <a:gd name="connsiteX2" fmla="*/ 5021183 w 6144298"/>
              <a:gd name="connsiteY2" fmla="*/ 1 h 45720"/>
              <a:gd name="connsiteX3" fmla="*/ 6144298 w 6144298"/>
              <a:gd name="connsiteY3" fmla="*/ 1 h 45720"/>
              <a:gd name="connsiteX4" fmla="*/ 6144298 w 6144298"/>
              <a:gd name="connsiteY4" fmla="*/ 45720 h 45720"/>
              <a:gd name="connsiteX5" fmla="*/ 1123115 w 6144298"/>
              <a:gd name="connsiteY5" fmla="*/ 45720 h 45720"/>
              <a:gd name="connsiteX6" fmla="*/ 1123115 w 6144298"/>
              <a:gd name="connsiteY6" fmla="*/ 45719 h 45720"/>
              <a:gd name="connsiteX7" fmla="*/ 0 w 6144298"/>
              <a:gd name="connsiteY7" fmla="*/ 45719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44298" h="45720">
                <a:moveTo>
                  <a:pt x="0" y="0"/>
                </a:moveTo>
                <a:lnTo>
                  <a:pt x="5021183" y="0"/>
                </a:lnTo>
                <a:lnTo>
                  <a:pt x="5021183" y="1"/>
                </a:lnTo>
                <a:lnTo>
                  <a:pt x="6144298" y="1"/>
                </a:lnTo>
                <a:lnTo>
                  <a:pt x="6144298" y="45720"/>
                </a:lnTo>
                <a:lnTo>
                  <a:pt x="1123115" y="45720"/>
                </a:lnTo>
                <a:lnTo>
                  <a:pt x="112311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Model of Home IoT System&#10;A home IoT system that has been prototyped on Packet Tracer. It shows a cutaway view of a home with different sensors, actuators, and connections shown.">
            <a:extLst>
              <a:ext uri="{FF2B5EF4-FFF2-40B4-BE49-F238E27FC236}">
                <a16:creationId xmlns:a16="http://schemas.microsoft.com/office/drawing/2014/main" id="{C69B3A8D-7366-D235-1D43-4568C1763F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7" r="2088" b="-1"/>
          <a:stretch>
            <a:fillRect/>
          </a:stretch>
        </p:blipFill>
        <p:spPr>
          <a:xfrm>
            <a:off x="5398477" y="508090"/>
            <a:ext cx="6271028" cy="574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9C1909-D796-0597-7146-459D0AE22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127877"/>
              </p:ext>
            </p:extLst>
          </p:nvPr>
        </p:nvGraphicFramePr>
        <p:xfrm>
          <a:off x="520095" y="683380"/>
          <a:ext cx="11157120" cy="3897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29258">
                  <a:extLst>
                    <a:ext uri="{9D8B030D-6E8A-4147-A177-3AD203B41FA5}">
                      <a16:colId xmlns:a16="http://schemas.microsoft.com/office/drawing/2014/main" val="1684829690"/>
                    </a:ext>
                  </a:extLst>
                </a:gridCol>
                <a:gridCol w="780823">
                  <a:extLst>
                    <a:ext uri="{9D8B030D-6E8A-4147-A177-3AD203B41FA5}">
                      <a16:colId xmlns:a16="http://schemas.microsoft.com/office/drawing/2014/main" val="239402137"/>
                    </a:ext>
                  </a:extLst>
                </a:gridCol>
                <a:gridCol w="780823">
                  <a:extLst>
                    <a:ext uri="{9D8B030D-6E8A-4147-A177-3AD203B41FA5}">
                      <a16:colId xmlns:a16="http://schemas.microsoft.com/office/drawing/2014/main" val="3554672015"/>
                    </a:ext>
                  </a:extLst>
                </a:gridCol>
                <a:gridCol w="780823">
                  <a:extLst>
                    <a:ext uri="{9D8B030D-6E8A-4147-A177-3AD203B41FA5}">
                      <a16:colId xmlns:a16="http://schemas.microsoft.com/office/drawing/2014/main" val="712336979"/>
                    </a:ext>
                  </a:extLst>
                </a:gridCol>
                <a:gridCol w="780823">
                  <a:extLst>
                    <a:ext uri="{9D8B030D-6E8A-4147-A177-3AD203B41FA5}">
                      <a16:colId xmlns:a16="http://schemas.microsoft.com/office/drawing/2014/main" val="1970839773"/>
                    </a:ext>
                  </a:extLst>
                </a:gridCol>
                <a:gridCol w="780823">
                  <a:extLst>
                    <a:ext uri="{9D8B030D-6E8A-4147-A177-3AD203B41FA5}">
                      <a16:colId xmlns:a16="http://schemas.microsoft.com/office/drawing/2014/main" val="2610694306"/>
                    </a:ext>
                  </a:extLst>
                </a:gridCol>
                <a:gridCol w="1023747">
                  <a:extLst>
                    <a:ext uri="{9D8B030D-6E8A-4147-A177-3AD203B41FA5}">
                      <a16:colId xmlns:a16="http://schemas.microsoft.com/office/drawing/2014/main" val="3606146801"/>
                    </a:ext>
                  </a:extLst>
                </a:gridCol>
              </a:tblGrid>
              <a:tr h="59336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Attack Surface and Threat </a:t>
                      </a: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32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 </a:t>
                      </a:r>
                      <a:endParaRPr lang="en-US" sz="60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32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 </a:t>
                      </a:r>
                      <a:endParaRPr lang="en-US" sz="60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32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 </a:t>
                      </a:r>
                      <a:endParaRPr lang="en-US" sz="60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32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 </a:t>
                      </a:r>
                      <a:endParaRPr lang="en-US" sz="60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32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 </a:t>
                      </a:r>
                      <a:endParaRPr lang="en-US" sz="6000" b="1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2400" b="1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Total </a:t>
                      </a: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391809"/>
                  </a:ext>
                </a:extLst>
              </a:tr>
              <a:tr h="4900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Solar panel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829361"/>
                  </a:ext>
                </a:extLst>
              </a:tr>
              <a:tr h="4900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Smart window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7688850"/>
                  </a:ext>
                </a:extLst>
              </a:tr>
              <a:tr h="326684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Smart water meter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811614"/>
                  </a:ext>
                </a:extLst>
              </a:tr>
              <a:tr h="4900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Smart alarm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15 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665345"/>
                  </a:ext>
                </a:extLst>
              </a:tr>
              <a:tr h="490025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Smart phone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 b="0" i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14 </a:t>
                      </a:r>
                      <a:endParaRPr lang="en-US" b="0" i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466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436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BA34A6-1C1A-F37C-F8C7-A11FF5F72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421129"/>
              </p:ext>
            </p:extLst>
          </p:nvPr>
        </p:nvGraphicFramePr>
        <p:xfrm>
          <a:off x="356809" y="1022047"/>
          <a:ext cx="11298570" cy="38572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370819">
                  <a:extLst>
                    <a:ext uri="{9D8B030D-6E8A-4147-A177-3AD203B41FA5}">
                      <a16:colId xmlns:a16="http://schemas.microsoft.com/office/drawing/2014/main" val="1777599225"/>
                    </a:ext>
                  </a:extLst>
                </a:gridCol>
                <a:gridCol w="780804">
                  <a:extLst>
                    <a:ext uri="{9D8B030D-6E8A-4147-A177-3AD203B41FA5}">
                      <a16:colId xmlns:a16="http://schemas.microsoft.com/office/drawing/2014/main" val="2950740617"/>
                    </a:ext>
                  </a:extLst>
                </a:gridCol>
                <a:gridCol w="780804">
                  <a:extLst>
                    <a:ext uri="{9D8B030D-6E8A-4147-A177-3AD203B41FA5}">
                      <a16:colId xmlns:a16="http://schemas.microsoft.com/office/drawing/2014/main" val="2558101427"/>
                    </a:ext>
                  </a:extLst>
                </a:gridCol>
                <a:gridCol w="780804">
                  <a:extLst>
                    <a:ext uri="{9D8B030D-6E8A-4147-A177-3AD203B41FA5}">
                      <a16:colId xmlns:a16="http://schemas.microsoft.com/office/drawing/2014/main" val="3003090031"/>
                    </a:ext>
                  </a:extLst>
                </a:gridCol>
                <a:gridCol w="780804">
                  <a:extLst>
                    <a:ext uri="{9D8B030D-6E8A-4147-A177-3AD203B41FA5}">
                      <a16:colId xmlns:a16="http://schemas.microsoft.com/office/drawing/2014/main" val="1806857685"/>
                    </a:ext>
                  </a:extLst>
                </a:gridCol>
                <a:gridCol w="780804">
                  <a:extLst>
                    <a:ext uri="{9D8B030D-6E8A-4147-A177-3AD203B41FA5}">
                      <a16:colId xmlns:a16="http://schemas.microsoft.com/office/drawing/2014/main" val="104063385"/>
                    </a:ext>
                  </a:extLst>
                </a:gridCol>
                <a:gridCol w="1023731">
                  <a:extLst>
                    <a:ext uri="{9D8B030D-6E8A-4147-A177-3AD203B41FA5}">
                      <a16:colId xmlns:a16="http://schemas.microsoft.com/office/drawing/2014/main" val="1747571102"/>
                    </a:ext>
                  </a:extLst>
                </a:gridCol>
              </a:tblGrid>
              <a:tr h="343958">
                <a:tc>
                  <a:txBody>
                    <a:bodyPr/>
                    <a:lstStyle/>
                    <a:p>
                      <a:pPr lvl="0" algn="l" rtl="0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Smart fan 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1 </a:t>
                      </a: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1 </a:t>
                      </a: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11 </a:t>
                      </a:r>
                      <a:endParaRPr lang="en-US" sz="1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403090"/>
                  </a:ext>
                </a:extLst>
              </a:tr>
              <a:tr h="70265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Smart door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318212"/>
                  </a:ext>
                </a:extLst>
              </a:tr>
              <a:tr h="70265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Smart coffee maker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773012"/>
                  </a:ext>
                </a:extLst>
              </a:tr>
              <a:tr h="70265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Garage door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381198"/>
                  </a:ext>
                </a:extLst>
              </a:tr>
              <a:tr h="70265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Smart battery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472613"/>
                  </a:ext>
                </a:extLst>
              </a:tr>
              <a:tr h="702659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Smart sprinkler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732"/>
                        </a:lnSpc>
                        <a:buNone/>
                      </a:pPr>
                      <a:r>
                        <a:rPr lang="en-US" sz="10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14373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871D29-DB79-356D-5BE5-3D2873EA0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797992"/>
              </p:ext>
            </p:extLst>
          </p:nvPr>
        </p:nvGraphicFramePr>
        <p:xfrm>
          <a:off x="426732" y="708666"/>
          <a:ext cx="11157107" cy="3122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29255">
                  <a:extLst>
                    <a:ext uri="{9D8B030D-6E8A-4147-A177-3AD203B41FA5}">
                      <a16:colId xmlns:a16="http://schemas.microsoft.com/office/drawing/2014/main" val="2269856823"/>
                    </a:ext>
                  </a:extLst>
                </a:gridCol>
                <a:gridCol w="780821">
                  <a:extLst>
                    <a:ext uri="{9D8B030D-6E8A-4147-A177-3AD203B41FA5}">
                      <a16:colId xmlns:a16="http://schemas.microsoft.com/office/drawing/2014/main" val="2326969907"/>
                    </a:ext>
                  </a:extLst>
                </a:gridCol>
                <a:gridCol w="780821">
                  <a:extLst>
                    <a:ext uri="{9D8B030D-6E8A-4147-A177-3AD203B41FA5}">
                      <a16:colId xmlns:a16="http://schemas.microsoft.com/office/drawing/2014/main" val="3399127546"/>
                    </a:ext>
                  </a:extLst>
                </a:gridCol>
                <a:gridCol w="780821">
                  <a:extLst>
                    <a:ext uri="{9D8B030D-6E8A-4147-A177-3AD203B41FA5}">
                      <a16:colId xmlns:a16="http://schemas.microsoft.com/office/drawing/2014/main" val="1257233456"/>
                    </a:ext>
                  </a:extLst>
                </a:gridCol>
                <a:gridCol w="780821">
                  <a:extLst>
                    <a:ext uri="{9D8B030D-6E8A-4147-A177-3AD203B41FA5}">
                      <a16:colId xmlns:a16="http://schemas.microsoft.com/office/drawing/2014/main" val="3494444330"/>
                    </a:ext>
                  </a:extLst>
                </a:gridCol>
                <a:gridCol w="780821">
                  <a:extLst>
                    <a:ext uri="{9D8B030D-6E8A-4147-A177-3AD203B41FA5}">
                      <a16:colId xmlns:a16="http://schemas.microsoft.com/office/drawing/2014/main" val="3999017853"/>
                    </a:ext>
                  </a:extLst>
                </a:gridCol>
                <a:gridCol w="1023747">
                  <a:extLst>
                    <a:ext uri="{9D8B030D-6E8A-4147-A177-3AD203B41FA5}">
                      <a16:colId xmlns:a16="http://schemas.microsoft.com/office/drawing/2014/main" val="3198642372"/>
                    </a:ext>
                  </a:extLst>
                </a:gridCol>
              </a:tblGrid>
              <a:tr h="312287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842"/>
                        </a:lnSpc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Attack Surface and Threat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842"/>
                        </a:lnSpc>
                        <a:buNone/>
                      </a:pPr>
                      <a:r>
                        <a:rPr lang="en-US" sz="32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842"/>
                        </a:lnSpc>
                        <a:buNone/>
                      </a:pPr>
                      <a:r>
                        <a:rPr lang="en-US" sz="32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842"/>
                        </a:lnSpc>
                        <a:buNone/>
                      </a:pPr>
                      <a:r>
                        <a:rPr lang="en-US" sz="32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842"/>
                        </a:lnSpc>
                        <a:buNone/>
                      </a:pPr>
                      <a:r>
                        <a:rPr lang="en-US" sz="32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842"/>
                        </a:lnSpc>
                        <a:buNone/>
                      </a:pPr>
                      <a:r>
                        <a:rPr lang="en-US" sz="32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842"/>
                        </a:lnSpc>
                        <a:buNone/>
                      </a:pPr>
                      <a:r>
                        <a:rPr lang="en-US" sz="2400" b="1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72" marR="40672" marT="27889" marB="27889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792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7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CF100-8C3E-BC1E-68E3-15738B956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468242-C1A6-0908-B2D0-A54D051EC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241873"/>
              </p:ext>
            </p:extLst>
          </p:nvPr>
        </p:nvGraphicFramePr>
        <p:xfrm>
          <a:off x="520700" y="1068477"/>
          <a:ext cx="6651352" cy="478884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217321">
                  <a:extLst>
                    <a:ext uri="{9D8B030D-6E8A-4147-A177-3AD203B41FA5}">
                      <a16:colId xmlns:a16="http://schemas.microsoft.com/office/drawing/2014/main" val="3389158568"/>
                    </a:ext>
                  </a:extLst>
                </a:gridCol>
                <a:gridCol w="1255643">
                  <a:extLst>
                    <a:ext uri="{9D8B030D-6E8A-4147-A177-3AD203B41FA5}">
                      <a16:colId xmlns:a16="http://schemas.microsoft.com/office/drawing/2014/main" val="3505475514"/>
                    </a:ext>
                  </a:extLst>
                </a:gridCol>
                <a:gridCol w="1178388">
                  <a:extLst>
                    <a:ext uri="{9D8B030D-6E8A-4147-A177-3AD203B41FA5}">
                      <a16:colId xmlns:a16="http://schemas.microsoft.com/office/drawing/2014/main" val="5630574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Attack Surface and Threat </a:t>
                      </a: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Total </a:t>
                      </a: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8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600" b="1">
                          <a:effectLst/>
                          <a:latin typeface="Arial"/>
                        </a:rPr>
                        <a:t>Likelihood </a:t>
                      </a: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264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>
                        <a:effectLst/>
                        <a:latin typeface="Arial"/>
                      </a:endParaRPr>
                    </a:p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>
                        <a:effectLst/>
                        <a:latin typeface="Arial"/>
                      </a:endParaRPr>
                    </a:p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Smart alarm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15 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3 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3701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>
                        <a:effectLst/>
                        <a:latin typeface="Arial"/>
                      </a:endParaRPr>
                    </a:p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Smart phone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14 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3 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555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>
                        <a:effectLst/>
                        <a:latin typeface="Arial"/>
                      </a:endParaRPr>
                    </a:p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Garage door 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14 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2 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373749"/>
                  </a:ext>
                </a:extLst>
              </a:tr>
              <a:tr h="801805"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>
                        <a:effectLst/>
                        <a:latin typeface="Arial"/>
                      </a:endParaRPr>
                    </a:p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Smart window </a:t>
                      </a:r>
                      <a:endParaRPr lang="en-US">
                        <a:effectLst/>
                        <a:latin typeface="Arial"/>
                      </a:endParaRPr>
                    </a:p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14 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2 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683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>
                        <a:effectLst/>
                        <a:latin typeface="Arial"/>
                      </a:endParaRPr>
                    </a:p>
                    <a:p>
                      <a:pPr lvl="0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Smart door </a:t>
                      </a: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14 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3 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276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>
                        <a:effectLst/>
                        <a:latin typeface="Arial"/>
                      </a:endParaRPr>
                    </a:p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Smart water meter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13 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2 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7217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 sz="1000">
                        <a:effectLst/>
                        <a:latin typeface="Arial"/>
                      </a:endParaRPr>
                    </a:p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Smart battery </a:t>
                      </a:r>
                      <a:endParaRPr lang="en-US">
                        <a:effectLst/>
                        <a:latin typeface="Arial"/>
                      </a:endParaRPr>
                    </a:p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12 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/>
                        </a:rPr>
                        <a:t>3 </a:t>
                      </a:r>
                      <a:endParaRPr lang="en-US">
                        <a:effectLst/>
                        <a:latin typeface="Arial"/>
                      </a:endParaRPr>
                    </a:p>
                  </a:txBody>
                  <a:tcPr marL="66675" marR="6667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552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31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 arrows pointing at a red button">
            <a:extLst>
              <a:ext uri="{FF2B5EF4-FFF2-40B4-BE49-F238E27FC236}">
                <a16:creationId xmlns:a16="http://schemas.microsoft.com/office/drawing/2014/main" id="{5EBC6345-D925-FAEC-6716-5EFB4F9618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00" r="6" b="4788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CF0998E-D577-43EA-A7B8-E3EC67F7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DC364D-882B-4786-89FB-1703C1A5C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524" y="3205874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F31B6-6C1E-7AC3-64CE-9FEA7504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2620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>
                <a:solidFill>
                  <a:srgbClr val="FFFFFF"/>
                </a:solidFill>
              </a:rPr>
              <a:t>Part 3 Risk Response for the Rated Risks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300289"/>
            <a:ext cx="5021183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05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isk Treatment graph&#10;A graph with the vertical access labelled risk impact and the horizontal labelled risk likelihood. For labelled rectangles are shown arranged in quadrants within the graph.&#10;&#10;At the low impact and low likleihood quadrant is &quot;tolerate - Accept the risk and its consequences. Take no action to reduce the risk.&#10;In the high impact low likelihood qudrant is &quot;Transfer - Share the risk with other parties such as insurers and security as a service organizations.&quot;&#10;In the high likelihood and low impact quadrant is &quot;treat - Take action to mitigate the threats that generate risk to reduce probablility or impact.&#10;Last is the high impact and high likelihood quadrant &quot;Terminate - Eliminate the risk by ceasing the activity that is the source of risk.&quot;">
            <a:extLst>
              <a:ext uri="{FF2B5EF4-FFF2-40B4-BE49-F238E27FC236}">
                <a16:creationId xmlns:a16="http://schemas.microsoft.com/office/drawing/2014/main" id="{C3532EC1-24FC-1632-8EE4-2AF51A0C5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0269" y="580154"/>
            <a:ext cx="8891510" cy="56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0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5A0D-B368-97F8-488C-705E437F5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92263"/>
            <a:ext cx="3300154" cy="548641"/>
          </a:xfrm>
        </p:spPr>
        <p:txBody>
          <a:bodyPr>
            <a:normAutofit fontScale="90000"/>
          </a:bodyPr>
          <a:lstStyle/>
          <a:p>
            <a:r>
              <a:rPr lang="en-GB"/>
              <a:t>Smart Alarm</a:t>
            </a:r>
            <a:br>
              <a:rPr lang="en-GB"/>
            </a:br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57B61-F894-6743-6A36-B41DD28E4FB2}"/>
              </a:ext>
            </a:extLst>
          </p:cNvPr>
          <p:cNvSpPr txBox="1"/>
          <p:nvPr/>
        </p:nvSpPr>
        <p:spPr>
          <a:xfrm>
            <a:off x="520095" y="2387821"/>
            <a:ext cx="315883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/>
              <a:t>Smart Door</a:t>
            </a:r>
            <a:endParaRPr lang="en-GB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83808-01F3-EA36-FFC0-3C587F83A912}"/>
              </a:ext>
            </a:extLst>
          </p:cNvPr>
          <p:cNvSpPr txBox="1"/>
          <p:nvPr/>
        </p:nvSpPr>
        <p:spPr>
          <a:xfrm>
            <a:off x="6276218" y="1113532"/>
            <a:ext cx="6096000" cy="756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ts val="732"/>
              </a:lnSpc>
              <a:buFont typeface="Arial"/>
              <a:buChar char="•"/>
            </a:pPr>
            <a:r>
              <a:rPr lang="en-US" b="1">
                <a:latin typeface="Arial"/>
                <a:cs typeface="Segoe UI"/>
              </a:rPr>
              <a:t> </a:t>
            </a:r>
            <a:r>
              <a:rPr lang="en-US">
                <a:latin typeface="Arial"/>
                <a:cs typeface="Segoe UI"/>
              </a:rPr>
              <a:t>Implement a physical secure pin code.</a:t>
            </a:r>
            <a:endParaRPr lang="en-US"/>
          </a:p>
          <a:p>
            <a:pPr marL="285750" indent="-285750">
              <a:lnSpc>
                <a:spcPts val="732"/>
              </a:lnSpc>
              <a:buFont typeface="Arial"/>
              <a:buChar char="•"/>
            </a:pPr>
            <a:endParaRPr lang="en-US">
              <a:latin typeface="Arial"/>
              <a:cs typeface="Segoe UI"/>
            </a:endParaRPr>
          </a:p>
          <a:p>
            <a:pPr marL="285750" indent="-285750">
              <a:lnSpc>
                <a:spcPts val="732"/>
              </a:lnSpc>
              <a:buFont typeface="Arial"/>
              <a:buChar char="•"/>
            </a:pPr>
            <a:r>
              <a:rPr lang="en-US">
                <a:latin typeface="Arial"/>
                <a:cs typeface="Segoe UI"/>
              </a:rPr>
              <a:t> Remove the ability to disarm remotely.  ​</a:t>
            </a:r>
            <a:endParaRPr lang="en-US"/>
          </a:p>
          <a:p>
            <a:pPr>
              <a:lnSpc>
                <a:spcPts val="732"/>
              </a:lnSpc>
            </a:pPr>
            <a:endParaRPr lang="en-US">
              <a:latin typeface="Arial"/>
              <a:cs typeface="Segoe UI"/>
            </a:endParaRPr>
          </a:p>
          <a:p>
            <a:pPr marL="285750" indent="-285750">
              <a:lnSpc>
                <a:spcPts val="732"/>
              </a:lnSpc>
              <a:buFont typeface="Arial"/>
              <a:buChar char="•"/>
            </a:pPr>
            <a:endParaRPr lang="en-US">
              <a:latin typeface="Arial"/>
              <a:cs typeface="Segoe UI"/>
            </a:endParaRPr>
          </a:p>
          <a:p>
            <a:pPr marL="285750" indent="-285750">
              <a:lnSpc>
                <a:spcPts val="732"/>
              </a:lnSpc>
              <a:buFont typeface="Arial"/>
              <a:buChar char="•"/>
            </a:pPr>
            <a:endParaRPr lang="en-US">
              <a:latin typeface="Arial"/>
              <a:cs typeface="Segoe UI"/>
            </a:endParaRPr>
          </a:p>
          <a:p>
            <a:pPr marL="285750" indent="-285750">
              <a:lnSpc>
                <a:spcPts val="732"/>
              </a:lnSpc>
              <a:buFont typeface="Arial"/>
              <a:buChar char="•"/>
            </a:pPr>
            <a:r>
              <a:rPr lang="en-US">
                <a:latin typeface="Arial"/>
                <a:cs typeface="Segoe UI"/>
              </a:rPr>
              <a:t> Actively log all sensor / alarm communications. 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EE072F-1B99-8BAC-C517-8ACFD2564FDC}"/>
              </a:ext>
            </a:extLst>
          </p:cNvPr>
          <p:cNvSpPr txBox="1"/>
          <p:nvPr/>
        </p:nvSpPr>
        <p:spPr>
          <a:xfrm>
            <a:off x="6276219" y="2457094"/>
            <a:ext cx="54864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Arial"/>
              </a:rPr>
              <a:t>Implement additional layers of security controls including audit logs. </a:t>
            </a:r>
            <a:endParaRPr lang="en-GB" sz="2000">
              <a:latin typeface="Bierstadt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rial"/>
              </a:rPr>
              <a:t>MFA. </a:t>
            </a:r>
            <a:endParaRPr lang="en-GB" sz="2000">
              <a:latin typeface="Bierstadt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rial"/>
              </a:rPr>
              <a:t>Secure door using rolling code encryption for key cards.</a:t>
            </a:r>
            <a:endParaRPr lang="en-US" sz="200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000">
                <a:latin typeface="Arial"/>
                <a:cs typeface="Arial"/>
              </a:rPr>
              <a:t>A physical key.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4B918-4479-DA9B-9091-EC0A8C0B81B2}"/>
              </a:ext>
            </a:extLst>
          </p:cNvPr>
          <p:cNvSpPr>
            <a:spLocks noGrp="1"/>
          </p:cNvSpPr>
          <p:nvPr/>
        </p:nvSpPr>
        <p:spPr>
          <a:xfrm>
            <a:off x="521207" y="4568936"/>
            <a:ext cx="4048300" cy="11443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Smart Window 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A83F3-18F8-751C-4E43-030E1E48A7D0}"/>
              </a:ext>
            </a:extLst>
          </p:cNvPr>
          <p:cNvSpPr txBox="1"/>
          <p:nvPr/>
        </p:nvSpPr>
        <p:spPr>
          <a:xfrm>
            <a:off x="6276110" y="4675908"/>
            <a:ext cx="568036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>
                <a:latin typeface="Arial"/>
              </a:rPr>
              <a:t>Implement sensor redundancies and mechanical overrides. Ensure function of physical locking mechanisms.</a:t>
            </a:r>
            <a:endParaRPr lang="en-GB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E4549-8DA7-278A-8B88-965E4AEC5D7E}"/>
              </a:ext>
            </a:extLst>
          </p:cNvPr>
          <p:cNvSpPr txBox="1"/>
          <p:nvPr/>
        </p:nvSpPr>
        <p:spPr>
          <a:xfrm>
            <a:off x="524604" y="1556767"/>
            <a:ext cx="273484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"/>
              </a:rPr>
              <a:t>Denial of service via jamming</a:t>
            </a:r>
            <a:r>
              <a:rPr lang="en-US" sz="1400">
                <a:latin typeface="Arial"/>
              </a:rPr>
              <a:t> </a:t>
            </a:r>
            <a:endParaRPr lang="en-GB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D08A3-32EF-B518-E052-E5DDF6C75E6B}"/>
              </a:ext>
            </a:extLst>
          </p:cNvPr>
          <p:cNvSpPr txBox="1"/>
          <p:nvPr/>
        </p:nvSpPr>
        <p:spPr>
          <a:xfrm>
            <a:off x="526581" y="3005888"/>
            <a:ext cx="271725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"/>
              </a:rPr>
              <a:t>Direct risk of physical breach</a:t>
            </a:r>
            <a:r>
              <a:rPr lang="en-US" sz="1400">
                <a:latin typeface="Arial"/>
              </a:rPr>
              <a:t> </a:t>
            </a:r>
            <a:endParaRPr lang="en-GB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BCE4CD-B7AB-2A9C-3BD8-D6B49894A8AB}"/>
              </a:ext>
            </a:extLst>
          </p:cNvPr>
          <p:cNvSpPr txBox="1"/>
          <p:nvPr/>
        </p:nvSpPr>
        <p:spPr>
          <a:xfrm>
            <a:off x="4475019" y="2459183"/>
            <a:ext cx="9975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</a:rPr>
              <a:t>Treat</a:t>
            </a:r>
            <a:r>
              <a:rPr lang="en-US">
                <a:latin typeface="Arial"/>
              </a:rPr>
              <a:t> </a:t>
            </a: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FE7AE2-84B2-F7C6-DC6F-28B8021BCBD8}"/>
              </a:ext>
            </a:extLst>
          </p:cNvPr>
          <p:cNvSpPr txBox="1"/>
          <p:nvPr/>
        </p:nvSpPr>
        <p:spPr>
          <a:xfrm>
            <a:off x="4433453" y="1101436"/>
            <a:ext cx="19396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</a:rPr>
              <a:t>Terminate</a:t>
            </a:r>
            <a:endParaRPr lang="en-GB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AF4E45-BBC1-45C0-C537-25C520E51428}"/>
              </a:ext>
            </a:extLst>
          </p:cNvPr>
          <p:cNvSpPr txBox="1"/>
          <p:nvPr/>
        </p:nvSpPr>
        <p:spPr>
          <a:xfrm>
            <a:off x="4475019" y="1738746"/>
            <a:ext cx="92825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</a:rPr>
              <a:t>Treat</a:t>
            </a:r>
            <a:endParaRPr lang="en-GB" sz="2400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E96703-6D6F-FFAB-88DB-6C97298B8D69}"/>
              </a:ext>
            </a:extLst>
          </p:cNvPr>
          <p:cNvSpPr txBox="1"/>
          <p:nvPr/>
        </p:nvSpPr>
        <p:spPr>
          <a:xfrm>
            <a:off x="526473" y="5133109"/>
            <a:ext cx="340821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Arial"/>
              </a:rPr>
              <a:t>Direct risk of breach via sensor bypass</a:t>
            </a:r>
            <a:r>
              <a:rPr lang="en-GB" sz="1200">
                <a:latin typeface="Arial"/>
                <a:cs typeface="Arial"/>
              </a:rPr>
              <a:t> </a:t>
            </a:r>
            <a:endParaRPr lang="en-GB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1EBAD-623F-9F92-D470-9287B46DF5F3}"/>
              </a:ext>
            </a:extLst>
          </p:cNvPr>
          <p:cNvSpPr txBox="1"/>
          <p:nvPr/>
        </p:nvSpPr>
        <p:spPr>
          <a:xfrm>
            <a:off x="4502728" y="4675909"/>
            <a:ext cx="96981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</a:rPr>
              <a:t>Treat 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3977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D5D976-B4D1-53CC-A846-864F3555CB7E}"/>
              </a:ext>
            </a:extLst>
          </p:cNvPr>
          <p:cNvSpPr txBox="1">
            <a:spLocks/>
          </p:cNvSpPr>
          <p:nvPr/>
        </p:nvSpPr>
        <p:spPr>
          <a:xfrm>
            <a:off x="508563" y="985665"/>
            <a:ext cx="3466409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Smartphone  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5043D0-D484-2014-4651-2A2A89630467}"/>
              </a:ext>
            </a:extLst>
          </p:cNvPr>
          <p:cNvSpPr txBox="1">
            <a:spLocks/>
          </p:cNvSpPr>
          <p:nvPr/>
        </p:nvSpPr>
        <p:spPr>
          <a:xfrm>
            <a:off x="516369" y="3881044"/>
            <a:ext cx="5059681" cy="7287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/>
              <a:t>Smart Water Meter 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BC9428-B5F2-D360-72C0-3A41C1F45BD2}"/>
              </a:ext>
            </a:extLst>
          </p:cNvPr>
          <p:cNvSpPr txBox="1">
            <a:spLocks/>
          </p:cNvSpPr>
          <p:nvPr/>
        </p:nvSpPr>
        <p:spPr>
          <a:xfrm>
            <a:off x="494710" y="2253795"/>
            <a:ext cx="3480262" cy="8950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/>
              <a:t>Garage Door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1DA88-04D2-B2E0-2860-8A7F17AADA38}"/>
              </a:ext>
            </a:extLst>
          </p:cNvPr>
          <p:cNvSpPr txBox="1"/>
          <p:nvPr/>
        </p:nvSpPr>
        <p:spPr>
          <a:xfrm>
            <a:off x="7371278" y="1165871"/>
            <a:ext cx="326967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>
                <a:latin typeface="Arial"/>
              </a:rPr>
              <a:t>Implement MFA and network restrictions. </a:t>
            </a:r>
            <a:endParaRPr lang="en-GB" sz="1400">
              <a:latin typeface="Bierstadt"/>
            </a:endParaRPr>
          </a:p>
          <a:p>
            <a:pPr marL="171450" indent="-171450">
              <a:buFont typeface="Arial"/>
              <a:buChar char="•"/>
            </a:pPr>
            <a:r>
              <a:rPr lang="en-US" sz="1400">
                <a:latin typeface="Arial"/>
              </a:rPr>
              <a:t>Implement VPN usage, biometric authentication, verify user group permissions.   </a:t>
            </a:r>
            <a:endParaRPr lang="en-GB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C178E-21FB-A1E5-1536-856C0A7D912F}"/>
              </a:ext>
            </a:extLst>
          </p:cNvPr>
          <p:cNvSpPr txBox="1"/>
          <p:nvPr/>
        </p:nvSpPr>
        <p:spPr>
          <a:xfrm>
            <a:off x="498764" y="2775528"/>
            <a:ext cx="36183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"/>
              </a:rPr>
              <a:t>Risk of breach via stolen credentials </a:t>
            </a:r>
            <a:endParaRPr lang="en-GB" sz="1400">
              <a:latin typeface="Bierstadt"/>
            </a:endParaRPr>
          </a:p>
          <a:p>
            <a:r>
              <a:rPr lang="en-US" sz="1400" b="1">
                <a:latin typeface="Arial"/>
              </a:rPr>
              <a:t>               or exploit</a:t>
            </a:r>
            <a:r>
              <a:rPr lang="en-US" sz="1400">
                <a:latin typeface="Arial"/>
              </a:rPr>
              <a:t> </a:t>
            </a:r>
            <a:endParaRPr lang="en-GB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E31F9D-6B29-B4EB-FEDC-74DD252B8FA6}"/>
              </a:ext>
            </a:extLst>
          </p:cNvPr>
          <p:cNvSpPr txBox="1"/>
          <p:nvPr/>
        </p:nvSpPr>
        <p:spPr>
          <a:xfrm>
            <a:off x="522405" y="1590524"/>
            <a:ext cx="327374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Arial"/>
              </a:rPr>
              <a:t>Risk of credential theft.</a:t>
            </a:r>
            <a:r>
              <a:rPr lang="en-US" sz="1600">
                <a:latin typeface="Arial"/>
              </a:rPr>
              <a:t> </a:t>
            </a:r>
            <a:endParaRPr lang="en-GB" sz="1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9AF84-3068-7CF1-F79E-57D9DF0DDD4F}"/>
              </a:ext>
            </a:extLst>
          </p:cNvPr>
          <p:cNvSpPr txBox="1"/>
          <p:nvPr/>
        </p:nvSpPr>
        <p:spPr>
          <a:xfrm>
            <a:off x="7371278" y="2406293"/>
            <a:ext cx="375458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>
                <a:latin typeface="Arial"/>
              </a:rPr>
              <a:t>Secure door with rolling code encryption. </a:t>
            </a:r>
            <a:endParaRPr lang="en-GB" sz="1400">
              <a:latin typeface="Bierstadt"/>
            </a:endParaRPr>
          </a:p>
          <a:p>
            <a:pPr marL="171450" indent="-171450">
              <a:buFont typeface="Arial"/>
              <a:buChar char="•"/>
            </a:pPr>
            <a:r>
              <a:rPr lang="en-US" sz="1400">
                <a:latin typeface="Arial"/>
              </a:rPr>
              <a:t>Secure door using rolling code encryption and mechanical backups. </a:t>
            </a:r>
            <a:endParaRPr lang="en-GB" sz="1400">
              <a:latin typeface="Bierstadt"/>
            </a:endParaRPr>
          </a:p>
          <a:p>
            <a:pPr marL="171450" indent="-171450">
              <a:buFont typeface="Arial"/>
              <a:buChar char="•"/>
            </a:pPr>
            <a:r>
              <a:rPr lang="en-US" sz="1400">
                <a:latin typeface="Arial"/>
              </a:rPr>
              <a:t>Actively log all sensor communications. </a:t>
            </a:r>
            <a:endParaRPr lang="en-GB" sz="1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396ED-E56A-7C94-661C-C35D96567CC3}"/>
              </a:ext>
            </a:extLst>
          </p:cNvPr>
          <p:cNvSpPr txBox="1"/>
          <p:nvPr/>
        </p:nvSpPr>
        <p:spPr>
          <a:xfrm>
            <a:off x="7370618" y="3997036"/>
            <a:ext cx="390698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>
                <a:latin typeface="Arial"/>
              </a:rPr>
              <a:t>Manually verify an acceptable risk level and adjust</a:t>
            </a:r>
            <a:endParaRPr lang="en-GB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58CDA-2B8C-DFC7-CC2E-D6E6C65DA00D}"/>
              </a:ext>
            </a:extLst>
          </p:cNvPr>
          <p:cNvSpPr txBox="1"/>
          <p:nvPr/>
        </p:nvSpPr>
        <p:spPr>
          <a:xfrm>
            <a:off x="498764" y="4523509"/>
            <a:ext cx="44888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Arial"/>
              </a:rPr>
              <a:t>Risk of data manipulation leading to poor data</a:t>
            </a:r>
            <a:r>
              <a:rPr lang="en-US" sz="1400">
                <a:latin typeface="Arial"/>
              </a:rPr>
              <a:t> </a:t>
            </a:r>
            <a:endParaRPr lang="en-GB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438701-21E5-D95D-281B-C5CDD3F33D2C}"/>
              </a:ext>
            </a:extLst>
          </p:cNvPr>
          <p:cNvSpPr txBox="1"/>
          <p:nvPr/>
        </p:nvSpPr>
        <p:spPr>
          <a:xfrm>
            <a:off x="540327" y="5756564"/>
            <a:ext cx="60960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Arial"/>
              </a:rPr>
              <a:t>Risk of UPS firmware tampering</a:t>
            </a:r>
            <a:r>
              <a:rPr lang="en-US" sz="1200">
                <a:latin typeface="Arial"/>
              </a:rPr>
              <a:t> </a:t>
            </a:r>
            <a:endParaRPr lang="en-GB" sz="120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F17C582-AD9D-92EB-FD07-1A5245DD8450}"/>
              </a:ext>
            </a:extLst>
          </p:cNvPr>
          <p:cNvSpPr>
            <a:spLocks noGrp="1"/>
          </p:cNvSpPr>
          <p:nvPr/>
        </p:nvSpPr>
        <p:spPr>
          <a:xfrm>
            <a:off x="535062" y="5275516"/>
            <a:ext cx="3660372" cy="6179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defPPr>
              <a:defRPr lang="en-GB"/>
            </a:defPPr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Smart Battery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98E681EB-5FCD-6CAA-82A9-5A0EC5BB839E}"/>
              </a:ext>
            </a:extLst>
          </p:cNvPr>
          <p:cNvSpPr txBox="1"/>
          <p:nvPr/>
        </p:nvSpPr>
        <p:spPr>
          <a:xfrm>
            <a:off x="7370617" y="5271656"/>
            <a:ext cx="3920837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/>
              <a:buChar char="•"/>
            </a:pPr>
            <a:r>
              <a:rPr lang="en-US" sz="1400">
                <a:latin typeface="Arial"/>
              </a:rPr>
              <a:t>Maintain consistent firmware updates. Keep logs of activity. Utilize VLAN segmentation.</a:t>
            </a:r>
            <a:endParaRPr lang="en-GB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037044-DB62-13B4-2058-7B8AAD6374AE}"/>
              </a:ext>
            </a:extLst>
          </p:cNvPr>
          <p:cNvSpPr txBox="1"/>
          <p:nvPr/>
        </p:nvSpPr>
        <p:spPr>
          <a:xfrm>
            <a:off x="5514110" y="1087582"/>
            <a:ext cx="112221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Treat</a:t>
            </a:r>
            <a:endParaRPr lang="en-US" sz="2000">
              <a:latin typeface="Arial"/>
              <a:cs typeface="Arial"/>
            </a:endParaRPr>
          </a:p>
          <a:p>
            <a:endParaRPr lang="en-US" sz="2000">
              <a:latin typeface="Arial"/>
              <a:cs typeface="Arial"/>
            </a:endParaRPr>
          </a:p>
          <a:p>
            <a:endParaRPr lang="en-US" sz="2000" b="1">
              <a:latin typeface="Arial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FD4DDC-4DBA-73C9-9456-0878D9D08AF1}"/>
              </a:ext>
            </a:extLst>
          </p:cNvPr>
          <p:cNvSpPr txBox="1"/>
          <p:nvPr/>
        </p:nvSpPr>
        <p:spPr>
          <a:xfrm>
            <a:off x="5514110" y="2334491"/>
            <a:ext cx="9975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/>
                <a:cs typeface="Segoe UI"/>
              </a:rPr>
              <a:t>Treat</a:t>
            </a:r>
            <a:r>
              <a:rPr lang="en-US" sz="2000">
                <a:latin typeface="Arial"/>
                <a:cs typeface="Segoe UI"/>
              </a:rPr>
              <a:t>​</a:t>
            </a:r>
          </a:p>
          <a:p>
            <a:r>
              <a:rPr lang="en-US" sz="2000">
                <a:latin typeface="Arial"/>
                <a:cs typeface="Segoe UI"/>
              </a:rPr>
              <a:t>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375858-0FDE-A8B8-4D33-A0C64E1F86FE}"/>
              </a:ext>
            </a:extLst>
          </p:cNvPr>
          <p:cNvSpPr txBox="1"/>
          <p:nvPr/>
        </p:nvSpPr>
        <p:spPr>
          <a:xfrm>
            <a:off x="5514109" y="3886201"/>
            <a:ext cx="14962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Arial"/>
              </a:rPr>
              <a:t>Tolerate</a:t>
            </a:r>
            <a:r>
              <a:rPr lang="en-US" sz="2400">
                <a:latin typeface="Arial"/>
              </a:rPr>
              <a:t> </a:t>
            </a:r>
            <a:endParaRPr lang="en-GB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C91BA-0D5C-6781-8F67-0BE80B4ACBBD}"/>
              </a:ext>
            </a:extLst>
          </p:cNvPr>
          <p:cNvSpPr txBox="1"/>
          <p:nvPr/>
        </p:nvSpPr>
        <p:spPr>
          <a:xfrm>
            <a:off x="5514110" y="5271654"/>
            <a:ext cx="9975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Arial"/>
                <a:cs typeface="Segoe UI"/>
              </a:rPr>
              <a:t>Treat</a:t>
            </a:r>
            <a:r>
              <a:rPr lang="en-US" sz="2000">
                <a:latin typeface="Arial"/>
                <a:cs typeface="Segoe UI"/>
              </a:rPr>
              <a:t>​</a:t>
            </a:r>
          </a:p>
          <a:p>
            <a:r>
              <a:rPr lang="en-US" sz="2000">
                <a:latin typeface="Arial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043217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Three 3D arrows stacked and pointing in different directions">
            <a:extLst>
              <a:ext uri="{FF2B5EF4-FFF2-40B4-BE49-F238E27FC236}">
                <a16:creationId xmlns:a16="http://schemas.microsoft.com/office/drawing/2014/main" id="{54310669-65BE-37B6-4F6C-274B23C58B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3" b="-2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37992A9-1E8C-4E57-B4F4-EE2D38E5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A7967-799B-DDE7-C926-A70CE4DBF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7"/>
            <a:ext cx="5021182" cy="3309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>
                <a:solidFill>
                  <a:srgbClr val="FFFFFF"/>
                </a:solidFill>
              </a:rPr>
              <a:t>Part 4 Considering Risk Mitigation Strategies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3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23DA6960-080C-232F-4BF3-8785C0D5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68" y="1370215"/>
            <a:ext cx="3300154" cy="548641"/>
          </a:xfrm>
        </p:spPr>
        <p:txBody>
          <a:bodyPr>
            <a:normAutofit fontScale="90000"/>
          </a:bodyPr>
          <a:lstStyle/>
          <a:p>
            <a:r>
              <a:rPr lang="en-GB"/>
              <a:t>Smartphone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56C79B-912C-48AC-4122-2B8CEEC27E09}"/>
              </a:ext>
            </a:extLst>
          </p:cNvPr>
          <p:cNvSpPr txBox="1"/>
          <p:nvPr/>
        </p:nvSpPr>
        <p:spPr>
          <a:xfrm>
            <a:off x="556671" y="3047297"/>
            <a:ext cx="40183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/>
              <a:t>Smart Battery</a:t>
            </a:r>
            <a:endParaRPr lang="en-GB" sz="4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20729D-28A3-8FA5-0F98-AD411F1AEFA6}"/>
              </a:ext>
            </a:extLst>
          </p:cNvPr>
          <p:cNvSpPr txBox="1"/>
          <p:nvPr/>
        </p:nvSpPr>
        <p:spPr>
          <a:xfrm>
            <a:off x="5417791" y="1643329"/>
            <a:ext cx="762000" cy="2122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732"/>
              </a:lnSpc>
            </a:pPr>
            <a:r>
              <a:rPr lang="en-US">
                <a:latin typeface="Arial"/>
                <a:cs typeface="Segoe UI"/>
              </a:rPr>
              <a:t>Treat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39F0D09F-59A9-077C-0221-97F23E8A6642}"/>
              </a:ext>
            </a:extLst>
          </p:cNvPr>
          <p:cNvSpPr>
            <a:spLocks noGrp="1"/>
          </p:cNvSpPr>
          <p:nvPr/>
        </p:nvSpPr>
        <p:spPr>
          <a:xfrm>
            <a:off x="559447" y="4702494"/>
            <a:ext cx="3301263" cy="7054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Smart Door 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ED0AC4-D3C8-04EF-3265-FBC7024BDD28}"/>
              </a:ext>
            </a:extLst>
          </p:cNvPr>
          <p:cNvSpPr txBox="1"/>
          <p:nvPr/>
        </p:nvSpPr>
        <p:spPr>
          <a:xfrm>
            <a:off x="1528542" y="972769"/>
            <a:ext cx="1213104" cy="2122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732"/>
              </a:lnSpc>
            </a:pPr>
            <a:r>
              <a:rPr lang="en-US">
                <a:latin typeface="Arial"/>
                <a:cs typeface="Segoe UI"/>
              </a:rPr>
              <a:t>Threat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13F6AD-FC48-6D54-7B3E-1B5ECCF9CA87}"/>
              </a:ext>
            </a:extLst>
          </p:cNvPr>
          <p:cNvSpPr txBox="1"/>
          <p:nvPr/>
        </p:nvSpPr>
        <p:spPr>
          <a:xfrm>
            <a:off x="4863054" y="1039825"/>
            <a:ext cx="3035808" cy="2122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732"/>
              </a:lnSpc>
            </a:pPr>
            <a:r>
              <a:rPr lang="en-US">
                <a:latin typeface="Arial"/>
                <a:cs typeface="Segoe UI"/>
              </a:rPr>
              <a:t>Risk Response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A5A5B2-80FC-D705-D200-A94804ED3173}"/>
              </a:ext>
            </a:extLst>
          </p:cNvPr>
          <p:cNvSpPr txBox="1"/>
          <p:nvPr/>
        </p:nvSpPr>
        <p:spPr>
          <a:xfrm>
            <a:off x="8148798" y="972769"/>
            <a:ext cx="3035808" cy="2122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732"/>
              </a:lnSpc>
            </a:pPr>
            <a:r>
              <a:rPr lang="en-US">
                <a:latin typeface="Arial"/>
                <a:cs typeface="Segoe UI"/>
              </a:rPr>
              <a:t>Mitigation Strategy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AA7723-E898-3594-0C1E-4D84CD20418B}"/>
              </a:ext>
            </a:extLst>
          </p:cNvPr>
          <p:cNvSpPr txBox="1"/>
          <p:nvPr/>
        </p:nvSpPr>
        <p:spPr>
          <a:xfrm>
            <a:off x="5466558" y="3222193"/>
            <a:ext cx="816864" cy="2122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732"/>
              </a:lnSpc>
            </a:pPr>
            <a:r>
              <a:rPr lang="en-US">
                <a:latin typeface="Arial"/>
                <a:cs typeface="Segoe UI"/>
              </a:rPr>
              <a:t>Treat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ACA300-9F83-4716-8BE5-50D7E637D64A}"/>
              </a:ext>
            </a:extLst>
          </p:cNvPr>
          <p:cNvSpPr txBox="1"/>
          <p:nvPr/>
        </p:nvSpPr>
        <p:spPr>
          <a:xfrm>
            <a:off x="4911822" y="5069281"/>
            <a:ext cx="2255520" cy="2122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732"/>
              </a:lnSpc>
            </a:pPr>
            <a:r>
              <a:rPr lang="en-US">
                <a:latin typeface="Arial"/>
                <a:cs typeface="Segoe UI"/>
              </a:rPr>
              <a:t>Treat &amp; terminate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158316-5B36-4E47-1923-E7F9562173AD}"/>
              </a:ext>
            </a:extLst>
          </p:cNvPr>
          <p:cNvSpPr txBox="1"/>
          <p:nvPr/>
        </p:nvSpPr>
        <p:spPr>
          <a:xfrm>
            <a:off x="8147005" y="1308847"/>
            <a:ext cx="278587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Having the phone use a VPN and on a secure network, even as much as limited IPS of known unsecure websites apps</a:t>
            </a:r>
          </a:p>
          <a:p>
            <a:pPr algn="l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6BA3AE-C785-AB45-4F43-8044E6A15A2A}"/>
              </a:ext>
            </a:extLst>
          </p:cNvPr>
          <p:cNvSpPr txBox="1"/>
          <p:nvPr/>
        </p:nvSpPr>
        <p:spPr>
          <a:xfrm>
            <a:off x="8195772" y="2954766"/>
            <a:ext cx="278587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Have the smart battery on a monitored system checking for power flow, Aswell as having it on a secured and separate VLAN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9395B3F-DAD5-397D-5AFD-6988FC49A000}"/>
              </a:ext>
            </a:extLst>
          </p:cNvPr>
          <p:cNvSpPr txBox="1"/>
          <p:nvPr/>
        </p:nvSpPr>
        <p:spPr>
          <a:xfrm>
            <a:off x="8195772" y="4850622"/>
            <a:ext cx="340766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If the smart door is hooked up to a voice system have a internal radius of voice commands, also having it on its on VLAN disconnected from other devices.</a:t>
            </a:r>
          </a:p>
        </p:txBody>
      </p:sp>
    </p:spTree>
    <p:extLst>
      <p:ext uri="{BB962C8B-B14F-4D97-AF65-F5344CB8AC3E}">
        <p14:creationId xmlns:p14="http://schemas.microsoft.com/office/powerpoint/2010/main" val="305807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CA69B-4C2A-7F31-8019-E90DB3BD4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5" name="Picture 4" descr="Circular jigsaw puzzle">
            <a:extLst>
              <a:ext uri="{FF2B5EF4-FFF2-40B4-BE49-F238E27FC236}">
                <a16:creationId xmlns:a16="http://schemas.microsoft.com/office/drawing/2014/main" id="{B8F9A5A8-34CA-6BAD-D5E4-03109145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095" r="9085" b="717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57DEAC1-B3AA-6569-0A44-A191DF2F3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7840"/>
            <a:ext cx="12191999" cy="1280160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DAB6DB-F8D2-030D-EBD9-38A02CB2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" y="5731580"/>
            <a:ext cx="8196431" cy="960120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Part 1 Data Flow Diagram</a:t>
            </a:r>
          </a:p>
        </p:txBody>
      </p:sp>
    </p:spTree>
    <p:extLst>
      <p:ext uri="{BB962C8B-B14F-4D97-AF65-F5344CB8AC3E}">
        <p14:creationId xmlns:p14="http://schemas.microsoft.com/office/powerpoint/2010/main" val="189641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F9FFCE1-E057-415B-A971-88EC7E22A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72F29-D3DA-F8FF-3484-FD7B4F78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971397"/>
            <a:ext cx="3462236" cy="29474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Legend for the Zones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346557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263321-2F28-9A24-6193-F1A29ABD2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058" y="508090"/>
            <a:ext cx="4852885" cy="56265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8401B5-5F1B-4D21-9AC3-AAEC8D366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1704" y="6300216"/>
            <a:ext cx="729360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3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AF3766F-DEF3-4802-BB0D-7A18EDD97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08EA8-7C40-09B8-58C7-BF28F90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000768"/>
            <a:ext cx="3566452" cy="298558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Gateway Zone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D0C058D-27D4-3139-E199-E2C11099B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diagram of a network&#10;&#10;AI-generated content may be incorrect.">
            <a:extLst>
              <a:ext uri="{FF2B5EF4-FFF2-40B4-BE49-F238E27FC236}">
                <a16:creationId xmlns:a16="http://schemas.microsoft.com/office/drawing/2014/main" id="{ABAD79DA-1ACB-40E6-6D2B-031B8266F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453" y="1765855"/>
            <a:ext cx="8459629" cy="3547253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94E0531-D614-3CB6-996E-FF0184A33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6300216"/>
            <a:ext cx="11165482" cy="45719"/>
          </a:xfrm>
          <a:custGeom>
            <a:avLst/>
            <a:gdLst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5021183 w 11165482"/>
              <a:gd name="connsiteY2" fmla="*/ 0 h 45719"/>
              <a:gd name="connsiteX3" fmla="*/ 6144299 w 11165482"/>
              <a:gd name="connsiteY3" fmla="*/ 0 h 45719"/>
              <a:gd name="connsiteX4" fmla="*/ 8715708 w 11165482"/>
              <a:gd name="connsiteY4" fmla="*/ 0 h 45719"/>
              <a:gd name="connsiteX5" fmla="*/ 11165482 w 11165482"/>
              <a:gd name="connsiteY5" fmla="*/ 0 h 45719"/>
              <a:gd name="connsiteX6" fmla="*/ 11165482 w 11165482"/>
              <a:gd name="connsiteY6" fmla="*/ 45719 h 45719"/>
              <a:gd name="connsiteX7" fmla="*/ 8715708 w 11165482"/>
              <a:gd name="connsiteY7" fmla="*/ 45719 h 45719"/>
              <a:gd name="connsiteX8" fmla="*/ 6144299 w 11165482"/>
              <a:gd name="connsiteY8" fmla="*/ 45719 h 45719"/>
              <a:gd name="connsiteX9" fmla="*/ 5021183 w 11165482"/>
              <a:gd name="connsiteY9" fmla="*/ 45719 h 45719"/>
              <a:gd name="connsiteX10" fmla="*/ 3694525 w 11165482"/>
              <a:gd name="connsiteY10" fmla="*/ 45719 h 45719"/>
              <a:gd name="connsiteX11" fmla="*/ 0 w 11165482"/>
              <a:gd name="connsiteY11" fmla="*/ 45719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3694525 w 11165482"/>
              <a:gd name="connsiteY9" fmla="*/ 45719 h 45719"/>
              <a:gd name="connsiteX10" fmla="*/ 0 w 11165482"/>
              <a:gd name="connsiteY10" fmla="*/ 45719 h 45719"/>
              <a:gd name="connsiteX11" fmla="*/ 0 w 11165482"/>
              <a:gd name="connsiteY11" fmla="*/ 0 h 45719"/>
              <a:gd name="connsiteX0" fmla="*/ 0 w 11165482"/>
              <a:gd name="connsiteY0" fmla="*/ 0 h 45719"/>
              <a:gd name="connsiteX1" fmla="*/ 3694525 w 11165482"/>
              <a:gd name="connsiteY1" fmla="*/ 0 h 45719"/>
              <a:gd name="connsiteX2" fmla="*/ 6144299 w 11165482"/>
              <a:gd name="connsiteY2" fmla="*/ 0 h 45719"/>
              <a:gd name="connsiteX3" fmla="*/ 8715708 w 11165482"/>
              <a:gd name="connsiteY3" fmla="*/ 0 h 45719"/>
              <a:gd name="connsiteX4" fmla="*/ 11165482 w 11165482"/>
              <a:gd name="connsiteY4" fmla="*/ 0 h 45719"/>
              <a:gd name="connsiteX5" fmla="*/ 11165482 w 11165482"/>
              <a:gd name="connsiteY5" fmla="*/ 45719 h 45719"/>
              <a:gd name="connsiteX6" fmla="*/ 8715708 w 11165482"/>
              <a:gd name="connsiteY6" fmla="*/ 45719 h 45719"/>
              <a:gd name="connsiteX7" fmla="*/ 6144299 w 11165482"/>
              <a:gd name="connsiteY7" fmla="*/ 45719 h 45719"/>
              <a:gd name="connsiteX8" fmla="*/ 5021183 w 11165482"/>
              <a:gd name="connsiteY8" fmla="*/ 45719 h 45719"/>
              <a:gd name="connsiteX9" fmla="*/ 0 w 11165482"/>
              <a:gd name="connsiteY9" fmla="*/ 45719 h 45719"/>
              <a:gd name="connsiteX10" fmla="*/ 0 w 11165482"/>
              <a:gd name="connsiteY10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6144299 w 11165482"/>
              <a:gd name="connsiteY6" fmla="*/ 45719 h 45719"/>
              <a:gd name="connsiteX7" fmla="*/ 5021183 w 11165482"/>
              <a:gd name="connsiteY7" fmla="*/ 45719 h 45719"/>
              <a:gd name="connsiteX8" fmla="*/ 0 w 11165482"/>
              <a:gd name="connsiteY8" fmla="*/ 45719 h 45719"/>
              <a:gd name="connsiteX9" fmla="*/ 0 w 11165482"/>
              <a:gd name="connsiteY9" fmla="*/ 0 h 45719"/>
              <a:gd name="connsiteX0" fmla="*/ 0 w 11165482"/>
              <a:gd name="connsiteY0" fmla="*/ 0 h 45719"/>
              <a:gd name="connsiteX1" fmla="*/ 6144299 w 11165482"/>
              <a:gd name="connsiteY1" fmla="*/ 0 h 45719"/>
              <a:gd name="connsiteX2" fmla="*/ 8715708 w 11165482"/>
              <a:gd name="connsiteY2" fmla="*/ 0 h 45719"/>
              <a:gd name="connsiteX3" fmla="*/ 11165482 w 11165482"/>
              <a:gd name="connsiteY3" fmla="*/ 0 h 45719"/>
              <a:gd name="connsiteX4" fmla="*/ 11165482 w 11165482"/>
              <a:gd name="connsiteY4" fmla="*/ 45719 h 45719"/>
              <a:gd name="connsiteX5" fmla="*/ 8715708 w 11165482"/>
              <a:gd name="connsiteY5" fmla="*/ 45719 h 45719"/>
              <a:gd name="connsiteX6" fmla="*/ 5021183 w 11165482"/>
              <a:gd name="connsiteY6" fmla="*/ 45719 h 45719"/>
              <a:gd name="connsiteX7" fmla="*/ 0 w 11165482"/>
              <a:gd name="connsiteY7" fmla="*/ 45719 h 45719"/>
              <a:gd name="connsiteX8" fmla="*/ 0 w 11165482"/>
              <a:gd name="connsiteY8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5021183 w 11165482"/>
              <a:gd name="connsiteY5" fmla="*/ 45719 h 45719"/>
              <a:gd name="connsiteX6" fmla="*/ 0 w 11165482"/>
              <a:gd name="connsiteY6" fmla="*/ 45719 h 45719"/>
              <a:gd name="connsiteX7" fmla="*/ 0 w 11165482"/>
              <a:gd name="connsiteY7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8715708 w 11165482"/>
              <a:gd name="connsiteY4" fmla="*/ 45719 h 45719"/>
              <a:gd name="connsiteX5" fmla="*/ 0 w 11165482"/>
              <a:gd name="connsiteY5" fmla="*/ 45719 h 45719"/>
              <a:gd name="connsiteX6" fmla="*/ 0 w 11165482"/>
              <a:gd name="connsiteY6" fmla="*/ 0 h 45719"/>
              <a:gd name="connsiteX0" fmla="*/ 0 w 11165482"/>
              <a:gd name="connsiteY0" fmla="*/ 0 h 45719"/>
              <a:gd name="connsiteX1" fmla="*/ 8715708 w 11165482"/>
              <a:gd name="connsiteY1" fmla="*/ 0 h 45719"/>
              <a:gd name="connsiteX2" fmla="*/ 11165482 w 11165482"/>
              <a:gd name="connsiteY2" fmla="*/ 0 h 45719"/>
              <a:gd name="connsiteX3" fmla="*/ 11165482 w 11165482"/>
              <a:gd name="connsiteY3" fmla="*/ 45719 h 45719"/>
              <a:gd name="connsiteX4" fmla="*/ 0 w 11165482"/>
              <a:gd name="connsiteY4" fmla="*/ 45719 h 45719"/>
              <a:gd name="connsiteX5" fmla="*/ 0 w 11165482"/>
              <a:gd name="connsiteY5" fmla="*/ 0 h 45719"/>
              <a:gd name="connsiteX0" fmla="*/ 0 w 11165482"/>
              <a:gd name="connsiteY0" fmla="*/ 0 h 45719"/>
              <a:gd name="connsiteX1" fmla="*/ 11165482 w 11165482"/>
              <a:gd name="connsiteY1" fmla="*/ 0 h 45719"/>
              <a:gd name="connsiteX2" fmla="*/ 11165482 w 11165482"/>
              <a:gd name="connsiteY2" fmla="*/ 45719 h 45719"/>
              <a:gd name="connsiteX3" fmla="*/ 0 w 11165482"/>
              <a:gd name="connsiteY3" fmla="*/ 45719 h 45719"/>
              <a:gd name="connsiteX4" fmla="*/ 0 w 11165482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5482" h="45719">
                <a:moveTo>
                  <a:pt x="0" y="0"/>
                </a:moveTo>
                <a:lnTo>
                  <a:pt x="11165482" y="0"/>
                </a:lnTo>
                <a:lnTo>
                  <a:pt x="11165482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0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0773EE-791F-81D3-8673-475C95E6A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F9FFCE1-E057-415B-A971-88EC7E22A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750EC-CAAE-C1EB-2C09-F9FA02D7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9" y="971397"/>
            <a:ext cx="3462236" cy="29474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External entities Zone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346557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agram of a computer with Ice hockey rink in the background&#10;&#10;AI-generated content may be incorrect.">
            <a:extLst>
              <a:ext uri="{FF2B5EF4-FFF2-40B4-BE49-F238E27FC236}">
                <a16:creationId xmlns:a16="http://schemas.microsoft.com/office/drawing/2014/main" id="{310A0D48-9C59-DDE7-76FC-9F2931507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4798" y="508090"/>
            <a:ext cx="5387405" cy="562653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8401B5-5F1B-4D21-9AC3-AAEC8D366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1704" y="6300216"/>
            <a:ext cx="729360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9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1EC25-2CDF-6930-BF28-9B2EADC5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397649" cy="8896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Field Zone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A diagram of a heating unit&#10;&#10;AI-generated content may be incorrect.">
            <a:extLst>
              <a:ext uri="{FF2B5EF4-FFF2-40B4-BE49-F238E27FC236}">
                <a16:creationId xmlns:a16="http://schemas.microsoft.com/office/drawing/2014/main" id="{9F57A8D8-A019-8049-E1AD-725F7513E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606" y="2198157"/>
            <a:ext cx="11314727" cy="236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96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6E38-85A7-F664-59A9-88A3EF14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 the zones </a:t>
            </a:r>
          </a:p>
        </p:txBody>
      </p:sp>
      <p:pic>
        <p:nvPicPr>
          <p:cNvPr id="4" name="Content Placeholder 3" descr="A diagram of a diagram&#10;&#10;AI-generated content may be incorrect.">
            <a:extLst>
              <a:ext uri="{FF2B5EF4-FFF2-40B4-BE49-F238E27FC236}">
                <a16:creationId xmlns:a16="http://schemas.microsoft.com/office/drawing/2014/main" id="{B2D9C02B-C56A-8D5B-B91D-9BEACD9A5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981" y="1571515"/>
            <a:ext cx="9478334" cy="49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6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28853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3B0F1-1558-22FD-BF16-D54D7A6E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288536" cy="5376672"/>
          </a:xfrm>
        </p:spPr>
        <p:txBody>
          <a:bodyPr>
            <a:normAutofit/>
          </a:bodyPr>
          <a:lstStyle/>
          <a:p>
            <a:r>
              <a:rPr lang="en-US"/>
              <a:t>Interactive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77CC1-3142-B63D-4586-85FF8D1E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976" y="2237710"/>
            <a:ext cx="6144768" cy="2541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https://lucid.app/lucidchart/e7a7a668-a8bb-4a19-bf6a-86c79e1772df/edit?viewport_loc=-3334%2C-1277%2C5848%2C3019%2C0_0&amp;invitationId=inv_2228216d-75b7-4698-aba6-afe93a8a9f0e</a:t>
            </a:r>
            <a:br>
              <a:rPr lang="en-US">
                <a:ea typeface="+mn-lt"/>
                <a:cs typeface="+mn-lt"/>
              </a:rPr>
            </a:br>
            <a:endParaRPr lang="en-US">
              <a:ea typeface="+mn-lt"/>
              <a:cs typeface="+mn-lt"/>
              <a:hlinkClick r:id="rId2"/>
            </a:endParaRPr>
          </a:p>
          <a:p>
            <a:r>
              <a:rPr lang="en-US">
                <a:ea typeface="+mn-lt"/>
                <a:cs typeface="+mn-lt"/>
              </a:rPr>
              <a:t>This is just a link to the same zone on the other slide just interactive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6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7A7C490-FB0D-4946-BDB7-1CF2F58DA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D1D5B-F7C4-6337-7643-5D760D9C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6117661" cy="3047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600"/>
              <a:t>Part 2 Risk assessment using DREAD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A07A38AD-79E5-81FF-8BD6-955686210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949" y="1605155"/>
            <a:ext cx="4439999" cy="4439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61CD1D-C921-4DD4-B856-8EA1D71A4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49513" y="6209925"/>
            <a:ext cx="445472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9334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GestaltVTI</vt:lpstr>
      <vt:lpstr>Threat Modelling to Assess Risk in an IoT System</vt:lpstr>
      <vt:lpstr>Part 1 Data Flow Diagram</vt:lpstr>
      <vt:lpstr>Legend for the Zones</vt:lpstr>
      <vt:lpstr>Gateway Zone</vt:lpstr>
      <vt:lpstr>External entities Zone</vt:lpstr>
      <vt:lpstr>Field Zone</vt:lpstr>
      <vt:lpstr>All the zones </vt:lpstr>
      <vt:lpstr>Interactive Zones</vt:lpstr>
      <vt:lpstr>Part 2 Risk assessment using DREAD</vt:lpstr>
      <vt:lpstr>PowerPoint Presentation</vt:lpstr>
      <vt:lpstr>PowerPoint Presentation</vt:lpstr>
      <vt:lpstr>PowerPoint Presentation</vt:lpstr>
      <vt:lpstr>Part 3 Risk Response for the Rated Risks</vt:lpstr>
      <vt:lpstr>PowerPoint Presentation</vt:lpstr>
      <vt:lpstr>Smart Alarm </vt:lpstr>
      <vt:lpstr>PowerPoint Presentation</vt:lpstr>
      <vt:lpstr>Part 4 Considering Risk Mitigation Strategies</vt:lpstr>
      <vt:lpstr>Smartphone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9</cp:revision>
  <dcterms:created xsi:type="dcterms:W3CDTF">2025-10-16T20:50:47Z</dcterms:created>
  <dcterms:modified xsi:type="dcterms:W3CDTF">2025-10-16T22:49:22Z</dcterms:modified>
</cp:coreProperties>
</file>